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9" r:id="rId3"/>
    <p:sldId id="263" r:id="rId4"/>
    <p:sldId id="261" r:id="rId5"/>
    <p:sldId id="258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440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E618-7120-4141-A76C-BF29A0784B6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05F2-004F-1B4B-BBE4-27C2555C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4changementalhealthcharter.com/resourc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Zoom" TargetMode="External"/><Relationship Id="rId5" Type="http://schemas.openxmlformats.org/officeDocument/2006/relationships/hyperlink" Target="http://www.patotoole.co.uk" TargetMode="External"/><Relationship Id="rId4" Type="http://schemas.openxmlformats.org/officeDocument/2006/relationships/hyperlink" Target="mailto:pat@patotoole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Mental Health First Aid in The Workplace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601" b="3601"/>
          <a:stretch>
            <a:fillRect/>
          </a:stretch>
        </p:blipFill>
        <p:spPr>
          <a:xfrm>
            <a:off x="457200" y="1336297"/>
            <a:ext cx="8229600" cy="4985051"/>
          </a:xfrm>
        </p:spPr>
      </p:pic>
    </p:spTree>
    <p:extLst>
      <p:ext uri="{BB962C8B-B14F-4D97-AF65-F5344CB8AC3E}">
        <p14:creationId xmlns:p14="http://schemas.microsoft.com/office/powerpoint/2010/main" val="31415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Mental Health 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2000" dirty="0"/>
              <a:t>Who is responsible for the Mental Health and Being of employees in your company or </a:t>
            </a:r>
            <a:r>
              <a:rPr lang="en-US" sz="2000" dirty="0" err="1"/>
              <a:t>organisation</a:t>
            </a:r>
            <a:r>
              <a:rPr lang="en-US" sz="2000" dirty="0"/>
              <a:t>? (It’s not MHFAs!) What’s the budget?</a:t>
            </a:r>
          </a:p>
          <a:p>
            <a:r>
              <a:rPr lang="en-US" sz="2000" dirty="0"/>
              <a:t>What role do MHFAs play with remote learning</a:t>
            </a:r>
          </a:p>
          <a:p>
            <a:r>
              <a:rPr lang="en-US" sz="2000" dirty="0"/>
              <a:t>Look at engaging a MHFA trainer who has experience in your sector to deliver in house MHFA training</a:t>
            </a:r>
          </a:p>
          <a:p>
            <a:r>
              <a:rPr lang="en-US" sz="2000" dirty="0"/>
              <a:t>Make sure that employees who volunteer to be MHFA are suitable and equipped to do the job, is it </a:t>
            </a:r>
            <a:r>
              <a:rPr lang="en-US" sz="2000" dirty="0" err="1"/>
              <a:t>recognised</a:t>
            </a:r>
            <a:r>
              <a:rPr lang="en-US" sz="2000" dirty="0"/>
              <a:t> in their JD ?</a:t>
            </a:r>
          </a:p>
          <a:p>
            <a:r>
              <a:rPr lang="en-US" sz="2000" dirty="0"/>
              <a:t>Ensuring that Physical Health and Mental Health are given equal priority (this includes payment to be an MHFA)</a:t>
            </a:r>
          </a:p>
          <a:p>
            <a:r>
              <a:rPr lang="en-US" sz="2000" dirty="0"/>
              <a:t>Make sure Mental Health is included in ‘Health and Safety’ meeting agendas</a:t>
            </a:r>
          </a:p>
          <a:p>
            <a:r>
              <a:rPr lang="en-US" sz="2000" dirty="0"/>
              <a:t>Regular check ins with the MHFA team and that they can get some supervision from a qualified supervisor or </a:t>
            </a:r>
            <a:r>
              <a:rPr lang="en-US" sz="2000" dirty="0" err="1"/>
              <a:t>counsellor</a:t>
            </a:r>
            <a:endParaRPr lang="en-US" sz="2000" dirty="0"/>
          </a:p>
          <a:p>
            <a:r>
              <a:rPr lang="en-US" sz="2000" dirty="0"/>
              <a:t>Clarify the relationship with MHFA and existing support in the company</a:t>
            </a:r>
          </a:p>
          <a:p>
            <a:r>
              <a:rPr lang="en-US" sz="2000" dirty="0"/>
              <a:t>Monitor if your MHFA need ‘skills- top up’, is this part of staff development?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11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and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61" y="1417638"/>
            <a:ext cx="6521710" cy="48173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chemeClr val="tx1"/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8538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 you have MHFAs in your company/</a:t>
            </a:r>
            <a:r>
              <a:rPr lang="en-US" sz="2000" dirty="0" err="1"/>
              <a:t>organisation</a:t>
            </a:r>
            <a:r>
              <a:rPr lang="en-US" sz="2000" dirty="0"/>
              <a:t>? </a:t>
            </a:r>
            <a:r>
              <a:rPr lang="en-US" sz="2000" dirty="0">
                <a:solidFill>
                  <a:srgbClr val="3366FF"/>
                </a:solidFill>
              </a:rPr>
              <a:t>If so how many? Make sure you recruit the right people!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Have an action plan to support mental health and well being- know who is responsible? </a:t>
            </a:r>
            <a:r>
              <a:rPr lang="en-US" sz="2000" dirty="0">
                <a:solidFill>
                  <a:srgbClr val="3366FF"/>
                </a:solidFill>
              </a:rPr>
              <a:t>Holding Senior Managers to account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Promote open conversations and a culture around mental health </a:t>
            </a:r>
            <a:r>
              <a:rPr lang="en-US" sz="2000" dirty="0">
                <a:solidFill>
                  <a:srgbClr val="3366FF"/>
                </a:solidFill>
              </a:rPr>
              <a:t>Using social media, internal communication and training line managers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Empower and enable employees to </a:t>
            </a:r>
            <a:r>
              <a:rPr lang="en-US" sz="2000" dirty="0" err="1"/>
              <a:t>prioritise</a:t>
            </a:r>
            <a:r>
              <a:rPr lang="en-US" sz="2000" dirty="0"/>
              <a:t> their mental health </a:t>
            </a:r>
            <a:r>
              <a:rPr lang="en-US" sz="2000" dirty="0">
                <a:solidFill>
                  <a:srgbClr val="3366FF"/>
                </a:solidFill>
              </a:rPr>
              <a:t>Modeling good practice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Publish lists of your MHFA on notice boards along with PFA </a:t>
            </a:r>
            <a:r>
              <a:rPr lang="en-US" sz="2000" dirty="0" err="1">
                <a:solidFill>
                  <a:srgbClr val="3366FF"/>
                </a:solidFill>
              </a:rPr>
              <a:t>Colour</a:t>
            </a:r>
            <a:r>
              <a:rPr lang="en-US" sz="2000" dirty="0">
                <a:solidFill>
                  <a:srgbClr val="3366FF"/>
                </a:solidFill>
              </a:rPr>
              <a:t> coding, MHFA lanyards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3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7" y="274638"/>
            <a:ext cx="8573063" cy="1143000"/>
          </a:xfrm>
        </p:spPr>
        <p:txBody>
          <a:bodyPr>
            <a:noAutofit/>
          </a:bodyPr>
          <a:lstStyle/>
          <a:p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Where can you go for support and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Directory of Resources to Support Mental Health and Well Being can be found here:</a:t>
            </a:r>
          </a:p>
          <a:p>
            <a:r>
              <a:rPr lang="en-US" dirty="0">
                <a:hlinkClick r:id="rId2"/>
              </a:rPr>
              <a:t>http://www.time4changementalhealthcharter.com/resources.html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0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955" y="3966882"/>
            <a:ext cx="4177115" cy="2236413"/>
          </a:xfrm>
        </p:spPr>
        <p:txBody>
          <a:bodyPr>
            <a:noAutofit/>
          </a:bodyPr>
          <a:lstStyle/>
          <a:p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time4change 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66" y="184809"/>
            <a:ext cx="889000" cy="889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19044" y="3966882"/>
            <a:ext cx="4287788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5338" cy="7095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044" y="1416997"/>
            <a:ext cx="7919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Pat O’Toole				</a:t>
            </a:r>
          </a:p>
          <a:p>
            <a:r>
              <a:rPr lang="en-US" dirty="0">
                <a:solidFill>
                  <a:srgbClr val="000000"/>
                </a:solidFill>
                <a:hlinkClick r:id="rId4"/>
              </a:rPr>
              <a:t>pat@patotoole.co.uk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Coach | Trainer |Consultant</a:t>
            </a:r>
          </a:p>
          <a:p>
            <a:r>
              <a:rPr lang="en-US" dirty="0">
                <a:solidFill>
                  <a:srgbClr val="000000"/>
                </a:solidFill>
              </a:rPr>
              <a:t>Business, Education and the Arts </a:t>
            </a: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www.patotoole.co.uk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07956 229779</a:t>
            </a:r>
          </a:p>
          <a:p>
            <a:r>
              <a:rPr lang="en-US" dirty="0">
                <a:solidFill>
                  <a:srgbClr val="000000"/>
                </a:solidFill>
              </a:rPr>
              <a:t>Skype: patotoole63</a:t>
            </a:r>
          </a:p>
          <a:p>
            <a:r>
              <a:rPr lang="en-US" dirty="0">
                <a:solidFill>
                  <a:srgbClr val="000000"/>
                </a:solidFill>
              </a:rPr>
              <a:t>Zoom :</a:t>
            </a:r>
            <a:r>
              <a:rPr lang="en-US" dirty="0">
                <a:solidFill>
                  <a:srgbClr val="000000"/>
                </a:solidFill>
                <a:hlinkClick r:id="rId6" action="ppaction://hlinkfile"/>
              </a:rPr>
              <a:t>https://us02web.zoom.us/j/</a:t>
            </a:r>
            <a:r>
              <a:rPr lang="en-US" dirty="0">
                <a:solidFill>
                  <a:srgbClr val="000000"/>
                </a:solidFill>
              </a:rPr>
              <a:t>4687067740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812" y="608784"/>
            <a:ext cx="8925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For more information please contact me :</a:t>
            </a:r>
          </a:p>
        </p:txBody>
      </p:sp>
    </p:spTree>
    <p:extLst>
      <p:ext uri="{BB962C8B-B14F-4D97-AF65-F5344CB8AC3E}">
        <p14:creationId xmlns:p14="http://schemas.microsoft.com/office/powerpoint/2010/main" val="103427858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285</TotalTime>
  <Words>305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 2</vt:lpstr>
      <vt:lpstr>Black</vt:lpstr>
      <vt:lpstr>Mental Health First Aid in The Workplace</vt:lpstr>
      <vt:lpstr>Beyond Mental Health First Aid</vt:lpstr>
      <vt:lpstr>Productivity and Mental Health</vt:lpstr>
      <vt:lpstr>Making a Start</vt:lpstr>
      <vt:lpstr> Where can you go for support and help?</vt:lpstr>
      <vt:lpstr>PowerPoint Presentation</vt:lpstr>
    </vt:vector>
  </TitlesOfParts>
  <Company>Trainer | Coach | Facilitator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O'Toole</dc:creator>
  <cp:lastModifiedBy>Microsoft Office User</cp:lastModifiedBy>
  <cp:revision>13</cp:revision>
  <dcterms:created xsi:type="dcterms:W3CDTF">2021-02-03T18:12:12Z</dcterms:created>
  <dcterms:modified xsi:type="dcterms:W3CDTF">2021-02-04T16:15:33Z</dcterms:modified>
</cp:coreProperties>
</file>